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EAA3C2-8E31-4CBA-8B61-37CB4973CB3D}" type="doc">
      <dgm:prSet loTypeId="urn:microsoft.com/office/officeart/2005/8/layout/pyramid2" loCatId="pyramid" qsTypeId="urn:microsoft.com/office/officeart/2005/8/quickstyle/3d3" qsCatId="3D" csTypeId="urn:microsoft.com/office/officeart/2005/8/colors/accent2_4" csCatId="accent2" phldr="1"/>
      <dgm:spPr/>
    </dgm:pt>
    <dgm:pt modelId="{E49C00E6-9718-4FA1-AA1E-952C126B7ABB}">
      <dgm:prSet phldrT="[Text]"/>
      <dgm:spPr/>
      <dgm:t>
        <a:bodyPr/>
        <a:lstStyle/>
        <a:p>
          <a:r>
            <a:rPr lang="en-US" dirty="0" smtClean="0"/>
            <a:t>Events</a:t>
          </a:r>
          <a:endParaRPr lang="en-US" dirty="0"/>
        </a:p>
      </dgm:t>
    </dgm:pt>
    <dgm:pt modelId="{6A0B2C3E-4991-4E92-9A99-D85CA6AD014D}" type="parTrans" cxnId="{24E52236-4B91-4198-8C51-4DF4471D5ADC}">
      <dgm:prSet/>
      <dgm:spPr/>
      <dgm:t>
        <a:bodyPr/>
        <a:lstStyle/>
        <a:p>
          <a:endParaRPr lang="en-US"/>
        </a:p>
      </dgm:t>
    </dgm:pt>
    <dgm:pt modelId="{A5A8996A-3F8C-418F-B296-8F9607A0D086}" type="sibTrans" cxnId="{24E52236-4B91-4198-8C51-4DF4471D5ADC}">
      <dgm:prSet/>
      <dgm:spPr/>
      <dgm:t>
        <a:bodyPr/>
        <a:lstStyle/>
        <a:p>
          <a:endParaRPr lang="en-US"/>
        </a:p>
      </dgm:t>
    </dgm:pt>
    <dgm:pt modelId="{FBBB5031-9F5E-4787-B393-E17574D435DB}">
      <dgm:prSet phldrT="[Text]"/>
      <dgm:spPr/>
      <dgm:t>
        <a:bodyPr/>
        <a:lstStyle/>
        <a:p>
          <a:r>
            <a:rPr lang="en-US" dirty="0" smtClean="0"/>
            <a:t>Patterns</a:t>
          </a:r>
          <a:endParaRPr lang="en-US" dirty="0"/>
        </a:p>
      </dgm:t>
    </dgm:pt>
    <dgm:pt modelId="{8F08A437-341B-4120-914E-4C33BB663958}" type="parTrans" cxnId="{80FDFA88-AFD7-4FCD-A7BA-398FD92CB64C}">
      <dgm:prSet/>
      <dgm:spPr/>
      <dgm:t>
        <a:bodyPr/>
        <a:lstStyle/>
        <a:p>
          <a:endParaRPr lang="en-US"/>
        </a:p>
      </dgm:t>
    </dgm:pt>
    <dgm:pt modelId="{16BA3AD8-C79C-4254-81F8-DB04162CFACC}" type="sibTrans" cxnId="{80FDFA88-AFD7-4FCD-A7BA-398FD92CB64C}">
      <dgm:prSet/>
      <dgm:spPr/>
      <dgm:t>
        <a:bodyPr/>
        <a:lstStyle/>
        <a:p>
          <a:endParaRPr lang="en-US"/>
        </a:p>
      </dgm:t>
    </dgm:pt>
    <dgm:pt modelId="{DF283E55-913A-473A-9F2A-59B2545A3D80}">
      <dgm:prSet phldrT="[Text]"/>
      <dgm:spPr/>
      <dgm:t>
        <a:bodyPr/>
        <a:lstStyle/>
        <a:p>
          <a:r>
            <a:rPr lang="en-US" dirty="0" smtClean="0"/>
            <a:t>Structure</a:t>
          </a:r>
          <a:endParaRPr lang="en-US" dirty="0"/>
        </a:p>
      </dgm:t>
    </dgm:pt>
    <dgm:pt modelId="{D11FA513-AA26-48DE-AD20-86F13DC43853}" type="parTrans" cxnId="{2AD07D6C-3176-471C-84E7-52A6666609B7}">
      <dgm:prSet/>
      <dgm:spPr/>
      <dgm:t>
        <a:bodyPr/>
        <a:lstStyle/>
        <a:p>
          <a:endParaRPr lang="en-US"/>
        </a:p>
      </dgm:t>
    </dgm:pt>
    <dgm:pt modelId="{B87EE361-8AC4-4966-956D-0B9977C20303}" type="sibTrans" cxnId="{2AD07D6C-3176-471C-84E7-52A6666609B7}">
      <dgm:prSet/>
      <dgm:spPr/>
      <dgm:t>
        <a:bodyPr/>
        <a:lstStyle/>
        <a:p>
          <a:endParaRPr lang="en-US"/>
        </a:p>
      </dgm:t>
    </dgm:pt>
    <dgm:pt modelId="{A8B03DDD-8C2A-423C-A2C9-B54A450E9D03}">
      <dgm:prSet phldrT="[Text]"/>
      <dgm:spPr/>
      <dgm:t>
        <a:bodyPr/>
        <a:lstStyle/>
        <a:p>
          <a:r>
            <a:rPr lang="en-US" dirty="0" smtClean="0"/>
            <a:t>Mental Models (Worldview)</a:t>
          </a:r>
          <a:endParaRPr lang="en-US" dirty="0"/>
        </a:p>
      </dgm:t>
    </dgm:pt>
    <dgm:pt modelId="{0F069AE8-D0BB-4C56-A5A2-B4CEFE906DB1}" type="parTrans" cxnId="{8D9F8EFF-D10B-46A7-A324-5C69D2A012D4}">
      <dgm:prSet/>
      <dgm:spPr/>
      <dgm:t>
        <a:bodyPr/>
        <a:lstStyle/>
        <a:p>
          <a:endParaRPr lang="en-US"/>
        </a:p>
      </dgm:t>
    </dgm:pt>
    <dgm:pt modelId="{3453B3F9-3CD4-4478-A788-F0C6B2570EF0}" type="sibTrans" cxnId="{8D9F8EFF-D10B-46A7-A324-5C69D2A012D4}">
      <dgm:prSet/>
      <dgm:spPr/>
      <dgm:t>
        <a:bodyPr/>
        <a:lstStyle/>
        <a:p>
          <a:endParaRPr lang="en-US"/>
        </a:p>
      </dgm:t>
    </dgm:pt>
    <dgm:pt modelId="{E8A715DD-5E99-4A9A-88AA-F257803CA9D0}">
      <dgm:prSet phldrT="[Text]"/>
      <dgm:spPr/>
      <dgm:t>
        <a:bodyPr/>
        <a:lstStyle/>
        <a:p>
          <a:r>
            <a:rPr lang="en-US" dirty="0" smtClean="0"/>
            <a:t>Myths/Organizing Metaphors</a:t>
          </a:r>
          <a:endParaRPr lang="en-US" dirty="0"/>
        </a:p>
      </dgm:t>
    </dgm:pt>
    <dgm:pt modelId="{DE17B450-91CA-4140-BBA3-0686E58FF867}" type="parTrans" cxnId="{9627FFEF-0B42-43D1-8FAB-7463C9ACECE9}">
      <dgm:prSet/>
      <dgm:spPr/>
      <dgm:t>
        <a:bodyPr/>
        <a:lstStyle/>
        <a:p>
          <a:endParaRPr lang="en-US"/>
        </a:p>
      </dgm:t>
    </dgm:pt>
    <dgm:pt modelId="{DB15BFCC-A33F-4617-8E06-02D5FB9683BA}" type="sibTrans" cxnId="{9627FFEF-0B42-43D1-8FAB-7463C9ACECE9}">
      <dgm:prSet/>
      <dgm:spPr/>
      <dgm:t>
        <a:bodyPr/>
        <a:lstStyle/>
        <a:p>
          <a:endParaRPr lang="en-US"/>
        </a:p>
      </dgm:t>
    </dgm:pt>
    <dgm:pt modelId="{970607CC-ECE1-4E91-B015-9F002BF76CDE}" type="pres">
      <dgm:prSet presAssocID="{36EAA3C2-8E31-4CBA-8B61-37CB4973CB3D}" presName="compositeShape" presStyleCnt="0">
        <dgm:presLayoutVars>
          <dgm:dir/>
          <dgm:resizeHandles/>
        </dgm:presLayoutVars>
      </dgm:prSet>
      <dgm:spPr/>
    </dgm:pt>
    <dgm:pt modelId="{2DD7BAC7-3916-45D8-B246-6EA68BAD85E0}" type="pres">
      <dgm:prSet presAssocID="{36EAA3C2-8E31-4CBA-8B61-37CB4973CB3D}" presName="pyramid" presStyleLbl="node1" presStyleIdx="0" presStyleCnt="1"/>
      <dgm:spPr/>
    </dgm:pt>
    <dgm:pt modelId="{6D0FD74E-8CF1-413A-90CE-A4EDD5C9C406}" type="pres">
      <dgm:prSet presAssocID="{36EAA3C2-8E31-4CBA-8B61-37CB4973CB3D}" presName="theList" presStyleCnt="0"/>
      <dgm:spPr/>
    </dgm:pt>
    <dgm:pt modelId="{EB5E507D-491F-4EEA-858F-06B8CAA09782}" type="pres">
      <dgm:prSet presAssocID="{E49C00E6-9718-4FA1-AA1E-952C126B7ABB}" presName="aNode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2BB5B0-3852-42C8-876A-24A3F86A9496}" type="pres">
      <dgm:prSet presAssocID="{E49C00E6-9718-4FA1-AA1E-952C126B7ABB}" presName="aSpace" presStyleCnt="0"/>
      <dgm:spPr/>
    </dgm:pt>
    <dgm:pt modelId="{60C8E5C8-1A2F-448D-9F80-59DB5B288A39}" type="pres">
      <dgm:prSet presAssocID="{FBBB5031-9F5E-4787-B393-E17574D435DB}" presName="aNode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E93483-00EE-4753-86D9-6BF210554244}" type="pres">
      <dgm:prSet presAssocID="{FBBB5031-9F5E-4787-B393-E17574D435DB}" presName="aSpace" presStyleCnt="0"/>
      <dgm:spPr/>
    </dgm:pt>
    <dgm:pt modelId="{C52C55A6-CA85-4674-93C7-23CABAD3108F}" type="pres">
      <dgm:prSet presAssocID="{DF283E55-913A-473A-9F2A-59B2545A3D80}" presName="aNode" presStyleLbl="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252779-849F-4096-8BEA-F72ECF5F9144}" type="pres">
      <dgm:prSet presAssocID="{DF283E55-913A-473A-9F2A-59B2545A3D80}" presName="aSpace" presStyleCnt="0"/>
      <dgm:spPr/>
    </dgm:pt>
    <dgm:pt modelId="{4A0F14DC-F432-4873-BAE3-DF4A7281F1AB}" type="pres">
      <dgm:prSet presAssocID="{A8B03DDD-8C2A-423C-A2C9-B54A450E9D03}" presName="aNode" presStyleLbl="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B6C8E6-5EB7-47EC-B0F5-7B249EAB489D}" type="pres">
      <dgm:prSet presAssocID="{A8B03DDD-8C2A-423C-A2C9-B54A450E9D03}" presName="aSpace" presStyleCnt="0"/>
      <dgm:spPr/>
    </dgm:pt>
    <dgm:pt modelId="{C3925853-053B-490E-B1D3-6995CE2F39B6}" type="pres">
      <dgm:prSet presAssocID="{E8A715DD-5E99-4A9A-88AA-F257803CA9D0}" presName="aNode" presStyleLbl="f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B09B67-01AE-43D2-90F0-EE0555924674}" type="pres">
      <dgm:prSet presAssocID="{E8A715DD-5E99-4A9A-88AA-F257803CA9D0}" presName="aSpace" presStyleCnt="0"/>
      <dgm:spPr/>
    </dgm:pt>
  </dgm:ptLst>
  <dgm:cxnLst>
    <dgm:cxn modelId="{2AD07D6C-3176-471C-84E7-52A6666609B7}" srcId="{36EAA3C2-8E31-4CBA-8B61-37CB4973CB3D}" destId="{DF283E55-913A-473A-9F2A-59B2545A3D80}" srcOrd="2" destOrd="0" parTransId="{D11FA513-AA26-48DE-AD20-86F13DC43853}" sibTransId="{B87EE361-8AC4-4966-956D-0B9977C20303}"/>
    <dgm:cxn modelId="{24E52236-4B91-4198-8C51-4DF4471D5ADC}" srcId="{36EAA3C2-8E31-4CBA-8B61-37CB4973CB3D}" destId="{E49C00E6-9718-4FA1-AA1E-952C126B7ABB}" srcOrd="0" destOrd="0" parTransId="{6A0B2C3E-4991-4E92-9A99-D85CA6AD014D}" sibTransId="{A5A8996A-3F8C-418F-B296-8F9607A0D086}"/>
    <dgm:cxn modelId="{80FDFA88-AFD7-4FCD-A7BA-398FD92CB64C}" srcId="{36EAA3C2-8E31-4CBA-8B61-37CB4973CB3D}" destId="{FBBB5031-9F5E-4787-B393-E17574D435DB}" srcOrd="1" destOrd="0" parTransId="{8F08A437-341B-4120-914E-4C33BB663958}" sibTransId="{16BA3AD8-C79C-4254-81F8-DB04162CFACC}"/>
    <dgm:cxn modelId="{DE75FD9A-46C3-4913-A7CB-F64F3BB0ADAA}" type="presOf" srcId="{36EAA3C2-8E31-4CBA-8B61-37CB4973CB3D}" destId="{970607CC-ECE1-4E91-B015-9F002BF76CDE}" srcOrd="0" destOrd="0" presId="urn:microsoft.com/office/officeart/2005/8/layout/pyramid2"/>
    <dgm:cxn modelId="{8D9F8EFF-D10B-46A7-A324-5C69D2A012D4}" srcId="{36EAA3C2-8E31-4CBA-8B61-37CB4973CB3D}" destId="{A8B03DDD-8C2A-423C-A2C9-B54A450E9D03}" srcOrd="3" destOrd="0" parTransId="{0F069AE8-D0BB-4C56-A5A2-B4CEFE906DB1}" sibTransId="{3453B3F9-3CD4-4478-A788-F0C6B2570EF0}"/>
    <dgm:cxn modelId="{2E890C8D-9A35-45F7-8318-E00C83C82A90}" type="presOf" srcId="{E8A715DD-5E99-4A9A-88AA-F257803CA9D0}" destId="{C3925853-053B-490E-B1D3-6995CE2F39B6}" srcOrd="0" destOrd="0" presId="urn:microsoft.com/office/officeart/2005/8/layout/pyramid2"/>
    <dgm:cxn modelId="{62CB5F3E-FEEF-43B8-B80B-82418252208D}" type="presOf" srcId="{DF283E55-913A-473A-9F2A-59B2545A3D80}" destId="{C52C55A6-CA85-4674-93C7-23CABAD3108F}" srcOrd="0" destOrd="0" presId="urn:microsoft.com/office/officeart/2005/8/layout/pyramid2"/>
    <dgm:cxn modelId="{759A5068-321B-4CAB-A41F-D90432092AB6}" type="presOf" srcId="{FBBB5031-9F5E-4787-B393-E17574D435DB}" destId="{60C8E5C8-1A2F-448D-9F80-59DB5B288A39}" srcOrd="0" destOrd="0" presId="urn:microsoft.com/office/officeart/2005/8/layout/pyramid2"/>
    <dgm:cxn modelId="{9627FFEF-0B42-43D1-8FAB-7463C9ACECE9}" srcId="{36EAA3C2-8E31-4CBA-8B61-37CB4973CB3D}" destId="{E8A715DD-5E99-4A9A-88AA-F257803CA9D0}" srcOrd="4" destOrd="0" parTransId="{DE17B450-91CA-4140-BBA3-0686E58FF867}" sibTransId="{DB15BFCC-A33F-4617-8E06-02D5FB9683BA}"/>
    <dgm:cxn modelId="{04537D05-CC0C-4D6A-A8D4-9F6C64EF5465}" type="presOf" srcId="{A8B03DDD-8C2A-423C-A2C9-B54A450E9D03}" destId="{4A0F14DC-F432-4873-BAE3-DF4A7281F1AB}" srcOrd="0" destOrd="0" presId="urn:microsoft.com/office/officeart/2005/8/layout/pyramid2"/>
    <dgm:cxn modelId="{3E9CECDE-F4DA-47C9-880A-DF49FED00FF5}" type="presOf" srcId="{E49C00E6-9718-4FA1-AA1E-952C126B7ABB}" destId="{EB5E507D-491F-4EEA-858F-06B8CAA09782}" srcOrd="0" destOrd="0" presId="urn:microsoft.com/office/officeart/2005/8/layout/pyramid2"/>
    <dgm:cxn modelId="{6DCD451B-156B-4954-A7E5-3E2AD5CFF793}" type="presParOf" srcId="{970607CC-ECE1-4E91-B015-9F002BF76CDE}" destId="{2DD7BAC7-3916-45D8-B246-6EA68BAD85E0}" srcOrd="0" destOrd="0" presId="urn:microsoft.com/office/officeart/2005/8/layout/pyramid2"/>
    <dgm:cxn modelId="{97CFDE7D-882B-4683-B5C3-C7AEC6B2043F}" type="presParOf" srcId="{970607CC-ECE1-4E91-B015-9F002BF76CDE}" destId="{6D0FD74E-8CF1-413A-90CE-A4EDD5C9C406}" srcOrd="1" destOrd="0" presId="urn:microsoft.com/office/officeart/2005/8/layout/pyramid2"/>
    <dgm:cxn modelId="{BE59E0FB-811A-4BF9-995E-C0F697077054}" type="presParOf" srcId="{6D0FD74E-8CF1-413A-90CE-A4EDD5C9C406}" destId="{EB5E507D-491F-4EEA-858F-06B8CAA09782}" srcOrd="0" destOrd="0" presId="urn:microsoft.com/office/officeart/2005/8/layout/pyramid2"/>
    <dgm:cxn modelId="{3A35055F-1615-4682-A806-05EC291598CA}" type="presParOf" srcId="{6D0FD74E-8CF1-413A-90CE-A4EDD5C9C406}" destId="{842BB5B0-3852-42C8-876A-24A3F86A9496}" srcOrd="1" destOrd="0" presId="urn:microsoft.com/office/officeart/2005/8/layout/pyramid2"/>
    <dgm:cxn modelId="{A607F1DB-FDCD-4CC4-935C-5E9C2D347C24}" type="presParOf" srcId="{6D0FD74E-8CF1-413A-90CE-A4EDD5C9C406}" destId="{60C8E5C8-1A2F-448D-9F80-59DB5B288A39}" srcOrd="2" destOrd="0" presId="urn:microsoft.com/office/officeart/2005/8/layout/pyramid2"/>
    <dgm:cxn modelId="{EE798DD1-6069-467A-BBF8-DC5BC0696FC1}" type="presParOf" srcId="{6D0FD74E-8CF1-413A-90CE-A4EDD5C9C406}" destId="{82E93483-00EE-4753-86D9-6BF210554244}" srcOrd="3" destOrd="0" presId="urn:microsoft.com/office/officeart/2005/8/layout/pyramid2"/>
    <dgm:cxn modelId="{9B252F6D-D0F3-4018-9C5E-A76A5839461C}" type="presParOf" srcId="{6D0FD74E-8CF1-413A-90CE-A4EDD5C9C406}" destId="{C52C55A6-CA85-4674-93C7-23CABAD3108F}" srcOrd="4" destOrd="0" presId="urn:microsoft.com/office/officeart/2005/8/layout/pyramid2"/>
    <dgm:cxn modelId="{B04B9E63-1EEF-432D-AFF1-E99C8E3DCCEC}" type="presParOf" srcId="{6D0FD74E-8CF1-413A-90CE-A4EDD5C9C406}" destId="{48252779-849F-4096-8BEA-F72ECF5F9144}" srcOrd="5" destOrd="0" presId="urn:microsoft.com/office/officeart/2005/8/layout/pyramid2"/>
    <dgm:cxn modelId="{82BBB3FF-A15C-4356-B3E8-B1586A22D42A}" type="presParOf" srcId="{6D0FD74E-8CF1-413A-90CE-A4EDD5C9C406}" destId="{4A0F14DC-F432-4873-BAE3-DF4A7281F1AB}" srcOrd="6" destOrd="0" presId="urn:microsoft.com/office/officeart/2005/8/layout/pyramid2"/>
    <dgm:cxn modelId="{C48DE706-1148-4A45-A925-54933D582690}" type="presParOf" srcId="{6D0FD74E-8CF1-413A-90CE-A4EDD5C9C406}" destId="{0CB6C8E6-5EB7-47EC-B0F5-7B249EAB489D}" srcOrd="7" destOrd="0" presId="urn:microsoft.com/office/officeart/2005/8/layout/pyramid2"/>
    <dgm:cxn modelId="{3F65CF98-5507-418E-9DFB-4B6E09F2F970}" type="presParOf" srcId="{6D0FD74E-8CF1-413A-90CE-A4EDD5C9C406}" destId="{C3925853-053B-490E-B1D3-6995CE2F39B6}" srcOrd="8" destOrd="0" presId="urn:microsoft.com/office/officeart/2005/8/layout/pyramid2"/>
    <dgm:cxn modelId="{F91F5A92-BC44-4F63-88EF-283D9DC4F4A4}" type="presParOf" srcId="{6D0FD74E-8CF1-413A-90CE-A4EDD5C9C406}" destId="{99B09B67-01AE-43D2-90F0-EE0555924674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7071EA-84F5-4048-B439-7E9774A2A820}" type="doc">
      <dgm:prSet loTypeId="urn:microsoft.com/office/officeart/2005/8/layout/cycle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919BC93-8EBD-4966-A579-F5BDE0125D15}">
      <dgm:prSet phldrT="[Text]"/>
      <dgm:spPr/>
      <dgm:t>
        <a:bodyPr/>
        <a:lstStyle/>
        <a:p>
          <a:r>
            <a:rPr lang="en-US" dirty="0" smtClean="0"/>
            <a:t>Clockwise</a:t>
          </a:r>
          <a:endParaRPr lang="en-US" dirty="0"/>
        </a:p>
      </dgm:t>
    </dgm:pt>
    <dgm:pt modelId="{BED40328-1835-4517-882C-17EA02C098EF}" type="parTrans" cxnId="{F0218A2F-4DB8-4CC3-9878-A620CFF96E4D}">
      <dgm:prSet/>
      <dgm:spPr/>
      <dgm:t>
        <a:bodyPr/>
        <a:lstStyle/>
        <a:p>
          <a:endParaRPr lang="en-US"/>
        </a:p>
      </dgm:t>
    </dgm:pt>
    <dgm:pt modelId="{B6932DF4-E9A5-43E9-BC0A-C7D8D3EB8818}" type="sibTrans" cxnId="{F0218A2F-4DB8-4CC3-9878-A620CFF96E4D}">
      <dgm:prSet/>
      <dgm:spPr/>
      <dgm:t>
        <a:bodyPr/>
        <a:lstStyle/>
        <a:p>
          <a:endParaRPr lang="en-US"/>
        </a:p>
      </dgm:t>
    </dgm:pt>
    <dgm:pt modelId="{EF01ED80-F9CF-45BE-992F-0962A7F30879}">
      <dgm:prSet phldrT="[Text]"/>
      <dgm:spPr/>
      <dgm:t>
        <a:bodyPr/>
        <a:lstStyle/>
        <a:p>
          <a:r>
            <a:rPr lang="en-US" dirty="0" smtClean="0"/>
            <a:t>Clockwise</a:t>
          </a:r>
          <a:endParaRPr lang="en-US" dirty="0"/>
        </a:p>
      </dgm:t>
    </dgm:pt>
    <dgm:pt modelId="{D78D926D-E08F-407B-8FAC-5AFE9B7024C4}" type="parTrans" cxnId="{C7CC0B71-8862-47D2-A8B8-E47AF997D244}">
      <dgm:prSet/>
      <dgm:spPr/>
      <dgm:t>
        <a:bodyPr/>
        <a:lstStyle/>
        <a:p>
          <a:endParaRPr lang="en-US"/>
        </a:p>
      </dgm:t>
    </dgm:pt>
    <dgm:pt modelId="{88624104-5A8D-4F36-86AC-BDEB1B40977A}" type="sibTrans" cxnId="{C7CC0B71-8862-47D2-A8B8-E47AF997D244}">
      <dgm:prSet/>
      <dgm:spPr/>
      <dgm:t>
        <a:bodyPr/>
        <a:lstStyle/>
        <a:p>
          <a:endParaRPr lang="en-US"/>
        </a:p>
      </dgm:t>
    </dgm:pt>
    <dgm:pt modelId="{E04D4783-0BB5-44E9-B4A0-28D10A1208F4}" type="pres">
      <dgm:prSet presAssocID="{3C7071EA-84F5-4048-B439-7E9774A2A82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91C1F2E-EFDF-4AF7-858F-9959E6EBF607}" type="pres">
      <dgm:prSet presAssocID="{5919BC93-8EBD-4966-A579-F5BDE0125D15}" presName="dummy" presStyleCnt="0"/>
      <dgm:spPr/>
    </dgm:pt>
    <dgm:pt modelId="{7D258E49-10C9-47E1-BE5C-835B47BF1D55}" type="pres">
      <dgm:prSet presAssocID="{5919BC93-8EBD-4966-A579-F5BDE0125D15}" presName="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5990E2-4C87-4E02-8733-4E6597834443}" type="pres">
      <dgm:prSet presAssocID="{B6932DF4-E9A5-43E9-BC0A-C7D8D3EB8818}" presName="sibTrans" presStyleLbl="node1" presStyleIdx="0" presStyleCnt="2"/>
      <dgm:spPr/>
      <dgm:t>
        <a:bodyPr/>
        <a:lstStyle/>
        <a:p>
          <a:endParaRPr lang="en-US"/>
        </a:p>
      </dgm:t>
    </dgm:pt>
    <dgm:pt modelId="{D4B5B4EE-4D40-4969-B8C1-620A5C958DDA}" type="pres">
      <dgm:prSet presAssocID="{EF01ED80-F9CF-45BE-992F-0962A7F30879}" presName="dummy" presStyleCnt="0"/>
      <dgm:spPr/>
    </dgm:pt>
    <dgm:pt modelId="{BF7172BA-A8F6-41C1-B299-1F6710DDC9A6}" type="pres">
      <dgm:prSet presAssocID="{EF01ED80-F9CF-45BE-992F-0962A7F30879}" presName="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6F69D8-FCA2-4B01-8C87-A4F309B85DBC}" type="pres">
      <dgm:prSet presAssocID="{88624104-5A8D-4F36-86AC-BDEB1B40977A}" presName="sibTrans" presStyleLbl="node1" presStyleIdx="1" presStyleCnt="2"/>
      <dgm:spPr/>
      <dgm:t>
        <a:bodyPr/>
        <a:lstStyle/>
        <a:p>
          <a:endParaRPr lang="en-US"/>
        </a:p>
      </dgm:t>
    </dgm:pt>
  </dgm:ptLst>
  <dgm:cxnLst>
    <dgm:cxn modelId="{09EA9365-2578-496D-BC56-1718923F5760}" type="presOf" srcId="{5919BC93-8EBD-4966-A579-F5BDE0125D15}" destId="{7D258E49-10C9-47E1-BE5C-835B47BF1D55}" srcOrd="0" destOrd="0" presId="urn:microsoft.com/office/officeart/2005/8/layout/cycle1"/>
    <dgm:cxn modelId="{C7CC0B71-8862-47D2-A8B8-E47AF997D244}" srcId="{3C7071EA-84F5-4048-B439-7E9774A2A820}" destId="{EF01ED80-F9CF-45BE-992F-0962A7F30879}" srcOrd="1" destOrd="0" parTransId="{D78D926D-E08F-407B-8FAC-5AFE9B7024C4}" sibTransId="{88624104-5A8D-4F36-86AC-BDEB1B40977A}"/>
    <dgm:cxn modelId="{596483D0-AAC8-4ACE-AFE3-A8EFC743CD51}" type="presOf" srcId="{3C7071EA-84F5-4048-B439-7E9774A2A820}" destId="{E04D4783-0BB5-44E9-B4A0-28D10A1208F4}" srcOrd="0" destOrd="0" presId="urn:microsoft.com/office/officeart/2005/8/layout/cycle1"/>
    <dgm:cxn modelId="{AB0F9DC1-8A12-4892-880D-3A6946829EB9}" type="presOf" srcId="{88624104-5A8D-4F36-86AC-BDEB1B40977A}" destId="{C56F69D8-FCA2-4B01-8C87-A4F309B85DBC}" srcOrd="0" destOrd="0" presId="urn:microsoft.com/office/officeart/2005/8/layout/cycle1"/>
    <dgm:cxn modelId="{AD36E181-0976-4B97-B4F6-F131533D1F24}" type="presOf" srcId="{B6932DF4-E9A5-43E9-BC0A-C7D8D3EB8818}" destId="{535990E2-4C87-4E02-8733-4E6597834443}" srcOrd="0" destOrd="0" presId="urn:microsoft.com/office/officeart/2005/8/layout/cycle1"/>
    <dgm:cxn modelId="{F0218A2F-4DB8-4CC3-9878-A620CFF96E4D}" srcId="{3C7071EA-84F5-4048-B439-7E9774A2A820}" destId="{5919BC93-8EBD-4966-A579-F5BDE0125D15}" srcOrd="0" destOrd="0" parTransId="{BED40328-1835-4517-882C-17EA02C098EF}" sibTransId="{B6932DF4-E9A5-43E9-BC0A-C7D8D3EB8818}"/>
    <dgm:cxn modelId="{B0C5D993-8B4A-4C25-BCC7-D36BDB7E1D0E}" type="presOf" srcId="{EF01ED80-F9CF-45BE-992F-0962A7F30879}" destId="{BF7172BA-A8F6-41C1-B299-1F6710DDC9A6}" srcOrd="0" destOrd="0" presId="urn:microsoft.com/office/officeart/2005/8/layout/cycle1"/>
    <dgm:cxn modelId="{2DE60C83-16ED-4F1E-B886-0FA2B2E46852}" type="presParOf" srcId="{E04D4783-0BB5-44E9-B4A0-28D10A1208F4}" destId="{D91C1F2E-EFDF-4AF7-858F-9959E6EBF607}" srcOrd="0" destOrd="0" presId="urn:microsoft.com/office/officeart/2005/8/layout/cycle1"/>
    <dgm:cxn modelId="{07F2CB7F-28B5-43E7-9AD7-B01E2B50A494}" type="presParOf" srcId="{E04D4783-0BB5-44E9-B4A0-28D10A1208F4}" destId="{7D258E49-10C9-47E1-BE5C-835B47BF1D55}" srcOrd="1" destOrd="0" presId="urn:microsoft.com/office/officeart/2005/8/layout/cycle1"/>
    <dgm:cxn modelId="{B2EEEEE4-C463-4687-B0BA-29463B440A99}" type="presParOf" srcId="{E04D4783-0BB5-44E9-B4A0-28D10A1208F4}" destId="{535990E2-4C87-4E02-8733-4E6597834443}" srcOrd="2" destOrd="0" presId="urn:microsoft.com/office/officeart/2005/8/layout/cycle1"/>
    <dgm:cxn modelId="{4FFB9621-D430-48C9-B6B5-41BCE25D92EE}" type="presParOf" srcId="{E04D4783-0BB5-44E9-B4A0-28D10A1208F4}" destId="{D4B5B4EE-4D40-4969-B8C1-620A5C958DDA}" srcOrd="3" destOrd="0" presId="urn:microsoft.com/office/officeart/2005/8/layout/cycle1"/>
    <dgm:cxn modelId="{943C3994-480D-468A-BFE4-06C52D1E5AB4}" type="presParOf" srcId="{E04D4783-0BB5-44E9-B4A0-28D10A1208F4}" destId="{BF7172BA-A8F6-41C1-B299-1F6710DDC9A6}" srcOrd="4" destOrd="0" presId="urn:microsoft.com/office/officeart/2005/8/layout/cycle1"/>
    <dgm:cxn modelId="{C7CBC870-3083-4D1D-86E1-033F0660672D}" type="presParOf" srcId="{E04D4783-0BB5-44E9-B4A0-28D10A1208F4}" destId="{C56F69D8-FCA2-4B01-8C87-A4F309B85DBC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C7071EA-84F5-4048-B439-7E9774A2A820}" type="doc">
      <dgm:prSet loTypeId="urn:microsoft.com/office/officeart/2005/8/layout/cycle1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919BC93-8EBD-4966-A579-F5BDE0125D15}">
      <dgm:prSet phldrT="[Text]"/>
      <dgm:spPr/>
      <dgm:t>
        <a:bodyPr/>
        <a:lstStyle/>
        <a:p>
          <a:r>
            <a:rPr lang="en-US" dirty="0" smtClean="0"/>
            <a:t>Counter</a:t>
          </a:r>
          <a:endParaRPr lang="en-US" dirty="0"/>
        </a:p>
      </dgm:t>
    </dgm:pt>
    <dgm:pt modelId="{BED40328-1835-4517-882C-17EA02C098EF}" type="parTrans" cxnId="{F0218A2F-4DB8-4CC3-9878-A620CFF96E4D}">
      <dgm:prSet/>
      <dgm:spPr/>
      <dgm:t>
        <a:bodyPr/>
        <a:lstStyle/>
        <a:p>
          <a:endParaRPr lang="en-US"/>
        </a:p>
      </dgm:t>
    </dgm:pt>
    <dgm:pt modelId="{B6932DF4-E9A5-43E9-BC0A-C7D8D3EB8818}" type="sibTrans" cxnId="{F0218A2F-4DB8-4CC3-9878-A620CFF96E4D}">
      <dgm:prSet/>
      <dgm:spPr/>
      <dgm:t>
        <a:bodyPr/>
        <a:lstStyle/>
        <a:p>
          <a:endParaRPr lang="en-US"/>
        </a:p>
      </dgm:t>
    </dgm:pt>
    <dgm:pt modelId="{EF01ED80-F9CF-45BE-992F-0962A7F30879}">
      <dgm:prSet phldrT="[Text]"/>
      <dgm:spPr/>
      <dgm:t>
        <a:bodyPr/>
        <a:lstStyle/>
        <a:p>
          <a:r>
            <a:rPr lang="en-US" dirty="0" smtClean="0"/>
            <a:t>Counter</a:t>
          </a:r>
          <a:endParaRPr lang="en-US" dirty="0"/>
        </a:p>
      </dgm:t>
    </dgm:pt>
    <dgm:pt modelId="{88624104-5A8D-4F36-86AC-BDEB1B40977A}" type="sibTrans" cxnId="{C7CC0B71-8862-47D2-A8B8-E47AF997D244}">
      <dgm:prSet/>
      <dgm:spPr/>
      <dgm:t>
        <a:bodyPr/>
        <a:lstStyle/>
        <a:p>
          <a:endParaRPr lang="en-US"/>
        </a:p>
      </dgm:t>
    </dgm:pt>
    <dgm:pt modelId="{D78D926D-E08F-407B-8FAC-5AFE9B7024C4}" type="parTrans" cxnId="{C7CC0B71-8862-47D2-A8B8-E47AF997D244}">
      <dgm:prSet/>
      <dgm:spPr/>
      <dgm:t>
        <a:bodyPr/>
        <a:lstStyle/>
        <a:p>
          <a:endParaRPr lang="en-US"/>
        </a:p>
      </dgm:t>
    </dgm:pt>
    <dgm:pt modelId="{E04D4783-0BB5-44E9-B4A0-28D10A1208F4}" type="pres">
      <dgm:prSet presAssocID="{3C7071EA-84F5-4048-B439-7E9774A2A820}" presName="cycle" presStyleCnt="0">
        <dgm:presLayoutVars>
          <dgm:dir val="rev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91C1F2E-EFDF-4AF7-858F-9959E6EBF607}" type="pres">
      <dgm:prSet presAssocID="{5919BC93-8EBD-4966-A579-F5BDE0125D15}" presName="dummy" presStyleCnt="0"/>
      <dgm:spPr/>
    </dgm:pt>
    <dgm:pt modelId="{7D258E49-10C9-47E1-BE5C-835B47BF1D55}" type="pres">
      <dgm:prSet presAssocID="{5919BC93-8EBD-4966-A579-F5BDE0125D15}" presName="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5990E2-4C87-4E02-8733-4E6597834443}" type="pres">
      <dgm:prSet presAssocID="{B6932DF4-E9A5-43E9-BC0A-C7D8D3EB8818}" presName="sibTrans" presStyleLbl="node1" presStyleIdx="0" presStyleCnt="2"/>
      <dgm:spPr/>
      <dgm:t>
        <a:bodyPr/>
        <a:lstStyle/>
        <a:p>
          <a:endParaRPr lang="en-US"/>
        </a:p>
      </dgm:t>
    </dgm:pt>
    <dgm:pt modelId="{D4B5B4EE-4D40-4969-B8C1-620A5C958DDA}" type="pres">
      <dgm:prSet presAssocID="{EF01ED80-F9CF-45BE-992F-0962A7F30879}" presName="dummy" presStyleCnt="0"/>
      <dgm:spPr/>
    </dgm:pt>
    <dgm:pt modelId="{BF7172BA-A8F6-41C1-B299-1F6710DDC9A6}" type="pres">
      <dgm:prSet presAssocID="{EF01ED80-F9CF-45BE-992F-0962A7F30879}" presName="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6F69D8-FCA2-4B01-8C87-A4F309B85DBC}" type="pres">
      <dgm:prSet presAssocID="{88624104-5A8D-4F36-86AC-BDEB1B40977A}" presName="sibTrans" presStyleLbl="node1" presStyleIdx="1" presStyleCnt="2"/>
      <dgm:spPr/>
      <dgm:t>
        <a:bodyPr/>
        <a:lstStyle/>
        <a:p>
          <a:endParaRPr lang="en-US"/>
        </a:p>
      </dgm:t>
    </dgm:pt>
  </dgm:ptLst>
  <dgm:cxnLst>
    <dgm:cxn modelId="{C7CC0B71-8862-47D2-A8B8-E47AF997D244}" srcId="{3C7071EA-84F5-4048-B439-7E9774A2A820}" destId="{EF01ED80-F9CF-45BE-992F-0962A7F30879}" srcOrd="1" destOrd="0" parTransId="{D78D926D-E08F-407B-8FAC-5AFE9B7024C4}" sibTransId="{88624104-5A8D-4F36-86AC-BDEB1B40977A}"/>
    <dgm:cxn modelId="{F735CA1C-20AD-4F40-826C-3E3ABBAED154}" type="presOf" srcId="{88624104-5A8D-4F36-86AC-BDEB1B40977A}" destId="{C56F69D8-FCA2-4B01-8C87-A4F309B85DBC}" srcOrd="0" destOrd="0" presId="urn:microsoft.com/office/officeart/2005/8/layout/cycle1"/>
    <dgm:cxn modelId="{BB52157C-7C20-48C8-92C3-329E6304F98F}" type="presOf" srcId="{3C7071EA-84F5-4048-B439-7E9774A2A820}" destId="{E04D4783-0BB5-44E9-B4A0-28D10A1208F4}" srcOrd="0" destOrd="0" presId="urn:microsoft.com/office/officeart/2005/8/layout/cycle1"/>
    <dgm:cxn modelId="{C9F53570-A127-4642-96A9-CDAD439D0325}" type="presOf" srcId="{5919BC93-8EBD-4966-A579-F5BDE0125D15}" destId="{7D258E49-10C9-47E1-BE5C-835B47BF1D55}" srcOrd="0" destOrd="0" presId="urn:microsoft.com/office/officeart/2005/8/layout/cycle1"/>
    <dgm:cxn modelId="{A4A34EA1-D67D-4887-8244-1A21C6F9977F}" type="presOf" srcId="{B6932DF4-E9A5-43E9-BC0A-C7D8D3EB8818}" destId="{535990E2-4C87-4E02-8733-4E6597834443}" srcOrd="0" destOrd="0" presId="urn:microsoft.com/office/officeart/2005/8/layout/cycle1"/>
    <dgm:cxn modelId="{18D5A6B4-FA1F-4ECA-9012-6B305990A206}" type="presOf" srcId="{EF01ED80-F9CF-45BE-992F-0962A7F30879}" destId="{BF7172BA-A8F6-41C1-B299-1F6710DDC9A6}" srcOrd="0" destOrd="0" presId="urn:microsoft.com/office/officeart/2005/8/layout/cycle1"/>
    <dgm:cxn modelId="{F0218A2F-4DB8-4CC3-9878-A620CFF96E4D}" srcId="{3C7071EA-84F5-4048-B439-7E9774A2A820}" destId="{5919BC93-8EBD-4966-A579-F5BDE0125D15}" srcOrd="0" destOrd="0" parTransId="{BED40328-1835-4517-882C-17EA02C098EF}" sibTransId="{B6932DF4-E9A5-43E9-BC0A-C7D8D3EB8818}"/>
    <dgm:cxn modelId="{E098A5FC-CC3E-42AE-9389-D01FDD137185}" type="presParOf" srcId="{E04D4783-0BB5-44E9-B4A0-28D10A1208F4}" destId="{D91C1F2E-EFDF-4AF7-858F-9959E6EBF607}" srcOrd="0" destOrd="0" presId="urn:microsoft.com/office/officeart/2005/8/layout/cycle1"/>
    <dgm:cxn modelId="{3C43E77B-DE00-403C-A998-94CFACE3966E}" type="presParOf" srcId="{E04D4783-0BB5-44E9-B4A0-28D10A1208F4}" destId="{7D258E49-10C9-47E1-BE5C-835B47BF1D55}" srcOrd="1" destOrd="0" presId="urn:microsoft.com/office/officeart/2005/8/layout/cycle1"/>
    <dgm:cxn modelId="{E4622418-4D41-455B-B633-8E80C02FA05E}" type="presParOf" srcId="{E04D4783-0BB5-44E9-B4A0-28D10A1208F4}" destId="{535990E2-4C87-4E02-8733-4E6597834443}" srcOrd="2" destOrd="0" presId="urn:microsoft.com/office/officeart/2005/8/layout/cycle1"/>
    <dgm:cxn modelId="{4517AF75-EFCB-4F5A-AF02-6C769F33E300}" type="presParOf" srcId="{E04D4783-0BB5-44E9-B4A0-28D10A1208F4}" destId="{D4B5B4EE-4D40-4969-B8C1-620A5C958DDA}" srcOrd="3" destOrd="0" presId="urn:microsoft.com/office/officeart/2005/8/layout/cycle1"/>
    <dgm:cxn modelId="{ED82791C-6592-49A9-96A0-71BA55F144CA}" type="presParOf" srcId="{E04D4783-0BB5-44E9-B4A0-28D10A1208F4}" destId="{BF7172BA-A8F6-41C1-B299-1F6710DDC9A6}" srcOrd="4" destOrd="0" presId="urn:microsoft.com/office/officeart/2005/8/layout/cycle1"/>
    <dgm:cxn modelId="{D9AA6BB4-7ADC-491D-9FA9-2F8E2578657E}" type="presParOf" srcId="{E04D4783-0BB5-44E9-B4A0-28D10A1208F4}" destId="{C56F69D8-FCA2-4B01-8C87-A4F309B85DBC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D7BAC7-3916-45D8-B246-6EA68BAD85E0}">
      <dsp:nvSpPr>
        <dsp:cNvPr id="0" name=""/>
        <dsp:cNvSpPr/>
      </dsp:nvSpPr>
      <dsp:spPr>
        <a:xfrm>
          <a:off x="1503243" y="0"/>
          <a:ext cx="4541838" cy="4541838"/>
        </a:xfrm>
        <a:prstGeom prst="triangl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5E507D-491F-4EEA-858F-06B8CAA09782}">
      <dsp:nvSpPr>
        <dsp:cNvPr id="0" name=""/>
        <dsp:cNvSpPr/>
      </dsp:nvSpPr>
      <dsp:spPr>
        <a:xfrm>
          <a:off x="3774162" y="454627"/>
          <a:ext cx="2952194" cy="64579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Events</a:t>
          </a:r>
          <a:endParaRPr lang="en-US" sz="1800" kern="1200" dirty="0"/>
        </a:p>
      </dsp:txBody>
      <dsp:txXfrm>
        <a:off x="3805687" y="486152"/>
        <a:ext cx="2889144" cy="582742"/>
      </dsp:txXfrm>
    </dsp:sp>
    <dsp:sp modelId="{60C8E5C8-1A2F-448D-9F80-59DB5B288A39}">
      <dsp:nvSpPr>
        <dsp:cNvPr id="0" name=""/>
        <dsp:cNvSpPr/>
      </dsp:nvSpPr>
      <dsp:spPr>
        <a:xfrm>
          <a:off x="3774162" y="1181144"/>
          <a:ext cx="2952194" cy="64579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Patterns</a:t>
          </a:r>
          <a:endParaRPr lang="en-US" sz="1800" kern="1200" dirty="0"/>
        </a:p>
      </dsp:txBody>
      <dsp:txXfrm>
        <a:off x="3805687" y="1212669"/>
        <a:ext cx="2889144" cy="582742"/>
      </dsp:txXfrm>
    </dsp:sp>
    <dsp:sp modelId="{C52C55A6-CA85-4674-93C7-23CABAD3108F}">
      <dsp:nvSpPr>
        <dsp:cNvPr id="0" name=""/>
        <dsp:cNvSpPr/>
      </dsp:nvSpPr>
      <dsp:spPr>
        <a:xfrm>
          <a:off x="3774162" y="1907660"/>
          <a:ext cx="2952194" cy="64579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Structure</a:t>
          </a:r>
          <a:endParaRPr lang="en-US" sz="1800" kern="1200" dirty="0"/>
        </a:p>
      </dsp:txBody>
      <dsp:txXfrm>
        <a:off x="3805687" y="1939185"/>
        <a:ext cx="2889144" cy="582742"/>
      </dsp:txXfrm>
    </dsp:sp>
    <dsp:sp modelId="{4A0F14DC-F432-4873-BAE3-DF4A7281F1AB}">
      <dsp:nvSpPr>
        <dsp:cNvPr id="0" name=""/>
        <dsp:cNvSpPr/>
      </dsp:nvSpPr>
      <dsp:spPr>
        <a:xfrm>
          <a:off x="3774162" y="2634177"/>
          <a:ext cx="2952194" cy="64579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Mental Models (Worldview)</a:t>
          </a:r>
          <a:endParaRPr lang="en-US" sz="1800" kern="1200" dirty="0"/>
        </a:p>
      </dsp:txBody>
      <dsp:txXfrm>
        <a:off x="3805687" y="2665702"/>
        <a:ext cx="2889144" cy="582742"/>
      </dsp:txXfrm>
    </dsp:sp>
    <dsp:sp modelId="{C3925853-053B-490E-B1D3-6995CE2F39B6}">
      <dsp:nvSpPr>
        <dsp:cNvPr id="0" name=""/>
        <dsp:cNvSpPr/>
      </dsp:nvSpPr>
      <dsp:spPr>
        <a:xfrm>
          <a:off x="3774162" y="3360693"/>
          <a:ext cx="2952194" cy="64579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Myths/Organizing Metaphors</a:t>
          </a:r>
          <a:endParaRPr lang="en-US" sz="1800" kern="1200" dirty="0"/>
        </a:p>
      </dsp:txBody>
      <dsp:txXfrm>
        <a:off x="3805687" y="3392218"/>
        <a:ext cx="2889144" cy="5827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258E49-10C9-47E1-BE5C-835B47BF1D55}">
      <dsp:nvSpPr>
        <dsp:cNvPr id="0" name=""/>
        <dsp:cNvSpPr/>
      </dsp:nvSpPr>
      <dsp:spPr>
        <a:xfrm>
          <a:off x="1757185" y="869058"/>
          <a:ext cx="1074574" cy="1074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Clockwise</a:t>
          </a:r>
          <a:endParaRPr lang="en-US" sz="2000" kern="1200" dirty="0"/>
        </a:p>
      </dsp:txBody>
      <dsp:txXfrm>
        <a:off x="1757185" y="869058"/>
        <a:ext cx="1074574" cy="1074574"/>
      </dsp:txXfrm>
    </dsp:sp>
    <dsp:sp modelId="{535990E2-4C87-4E02-8733-4E6597834443}">
      <dsp:nvSpPr>
        <dsp:cNvPr id="0" name=""/>
        <dsp:cNvSpPr/>
      </dsp:nvSpPr>
      <dsp:spPr>
        <a:xfrm>
          <a:off x="310863" y="301039"/>
          <a:ext cx="2210612" cy="2210612"/>
        </a:xfrm>
        <a:prstGeom prst="circularArrow">
          <a:avLst>
            <a:gd name="adj1" fmla="val 9479"/>
            <a:gd name="adj2" fmla="val 684601"/>
            <a:gd name="adj3" fmla="val 7852502"/>
            <a:gd name="adj4" fmla="val 2262897"/>
            <a:gd name="adj5" fmla="val 1105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7172BA-A8F6-41C1-B299-1F6710DDC9A6}">
      <dsp:nvSpPr>
        <dsp:cNvPr id="0" name=""/>
        <dsp:cNvSpPr/>
      </dsp:nvSpPr>
      <dsp:spPr>
        <a:xfrm>
          <a:off x="580" y="869058"/>
          <a:ext cx="1074574" cy="1074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Clockwise</a:t>
          </a:r>
          <a:endParaRPr lang="en-US" sz="2000" kern="1200" dirty="0"/>
        </a:p>
      </dsp:txBody>
      <dsp:txXfrm>
        <a:off x="580" y="869058"/>
        <a:ext cx="1074574" cy="1074574"/>
      </dsp:txXfrm>
    </dsp:sp>
    <dsp:sp modelId="{C56F69D8-FCA2-4B01-8C87-A4F309B85DBC}">
      <dsp:nvSpPr>
        <dsp:cNvPr id="0" name=""/>
        <dsp:cNvSpPr/>
      </dsp:nvSpPr>
      <dsp:spPr>
        <a:xfrm>
          <a:off x="310863" y="301039"/>
          <a:ext cx="2210612" cy="2210612"/>
        </a:xfrm>
        <a:prstGeom prst="circularArrow">
          <a:avLst>
            <a:gd name="adj1" fmla="val 9479"/>
            <a:gd name="adj2" fmla="val 684601"/>
            <a:gd name="adj3" fmla="val 18652502"/>
            <a:gd name="adj4" fmla="val 13062897"/>
            <a:gd name="adj5" fmla="val 1105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258E49-10C9-47E1-BE5C-835B47BF1D55}">
      <dsp:nvSpPr>
        <dsp:cNvPr id="0" name=""/>
        <dsp:cNvSpPr/>
      </dsp:nvSpPr>
      <dsp:spPr>
        <a:xfrm>
          <a:off x="580" y="869058"/>
          <a:ext cx="1074574" cy="1074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Counter</a:t>
          </a:r>
          <a:endParaRPr lang="en-US" sz="2400" kern="1200" dirty="0"/>
        </a:p>
      </dsp:txBody>
      <dsp:txXfrm>
        <a:off x="580" y="869058"/>
        <a:ext cx="1074574" cy="1074574"/>
      </dsp:txXfrm>
    </dsp:sp>
    <dsp:sp modelId="{535990E2-4C87-4E02-8733-4E6597834443}">
      <dsp:nvSpPr>
        <dsp:cNvPr id="0" name=""/>
        <dsp:cNvSpPr/>
      </dsp:nvSpPr>
      <dsp:spPr>
        <a:xfrm>
          <a:off x="310863" y="301039"/>
          <a:ext cx="2210612" cy="2210612"/>
        </a:xfrm>
        <a:prstGeom prst="leftCircularArrow">
          <a:avLst>
            <a:gd name="adj1" fmla="val 9479"/>
            <a:gd name="adj2" fmla="val 684601"/>
            <a:gd name="adj3" fmla="val 2947498"/>
            <a:gd name="adj4" fmla="val 8537103"/>
            <a:gd name="adj5" fmla="val 1105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7172BA-A8F6-41C1-B299-1F6710DDC9A6}">
      <dsp:nvSpPr>
        <dsp:cNvPr id="0" name=""/>
        <dsp:cNvSpPr/>
      </dsp:nvSpPr>
      <dsp:spPr>
        <a:xfrm>
          <a:off x="1757185" y="869058"/>
          <a:ext cx="1074574" cy="1074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Counter</a:t>
          </a:r>
          <a:endParaRPr lang="en-US" sz="2400" kern="1200" dirty="0"/>
        </a:p>
      </dsp:txBody>
      <dsp:txXfrm>
        <a:off x="1757185" y="869058"/>
        <a:ext cx="1074574" cy="1074574"/>
      </dsp:txXfrm>
    </dsp:sp>
    <dsp:sp modelId="{C56F69D8-FCA2-4B01-8C87-A4F309B85DBC}">
      <dsp:nvSpPr>
        <dsp:cNvPr id="0" name=""/>
        <dsp:cNvSpPr/>
      </dsp:nvSpPr>
      <dsp:spPr>
        <a:xfrm>
          <a:off x="310863" y="301039"/>
          <a:ext cx="2210612" cy="2210612"/>
        </a:xfrm>
        <a:prstGeom prst="leftCircularArrow">
          <a:avLst>
            <a:gd name="adj1" fmla="val 9479"/>
            <a:gd name="adj2" fmla="val 684601"/>
            <a:gd name="adj3" fmla="val 13747498"/>
            <a:gd name="adj4" fmla="val 19337103"/>
            <a:gd name="adj5" fmla="val 11059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A1CC0-0B24-407D-B27F-2F72648CB746}" type="datetimeFigureOut">
              <a:rPr lang="en-CA" smtClean="0"/>
              <a:t>2017-12-26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9B1F1-FEF2-44CA-86FD-4E886824001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8995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Situating are Vision.</a:t>
            </a:r>
            <a:r>
              <a:rPr lang="en-US" baseline="0" dirty="0" smtClean="0"/>
              <a:t> Are we happy with the level of Optimism and Agency?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173B6-F2BF-4784-A561-4B83F7C8C5FB}" type="slidenum">
              <a:rPr lang="en-CA" smtClean="0"/>
              <a:pPr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6569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FD8E-2D8F-4E5A-8E5E-E096FFCBBB01}" type="datetimeFigureOut">
              <a:rPr lang="en-CA" smtClean="0"/>
              <a:t>2017-12-26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860A-56B3-444F-8134-E8DE0618A7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6938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FD8E-2D8F-4E5A-8E5E-E096FFCBBB01}" type="datetimeFigureOut">
              <a:rPr lang="en-CA" smtClean="0"/>
              <a:t>2017-12-26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860A-56B3-444F-8134-E8DE0618A7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0131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FD8E-2D8F-4E5A-8E5E-E096FFCBBB01}" type="datetimeFigureOut">
              <a:rPr lang="en-CA" smtClean="0"/>
              <a:t>2017-12-26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860A-56B3-444F-8134-E8DE0618A7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9663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head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3"/>
            <a:ext cx="12192000" cy="5999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9600" y="1294891"/>
            <a:ext cx="1097280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3842"/>
            <a:ext cx="10972800" cy="731103"/>
          </a:xfrm>
        </p:spPr>
        <p:txBody>
          <a:bodyPr anchor="b"/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84476"/>
            <a:ext cx="10972800" cy="4541688"/>
          </a:xfrm>
        </p:spPr>
        <p:txBody>
          <a:bodyPr>
            <a:noAutofit/>
          </a:bodyPr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9600" y="894944"/>
            <a:ext cx="10972800" cy="400591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CA" dirty="0" smtClean="0"/>
              <a:t>Sub headline copy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494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3"/>
            <a:ext cx="12192000" cy="5999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163842"/>
            <a:ext cx="10972800" cy="731103"/>
          </a:xfrm>
        </p:spPr>
        <p:txBody>
          <a:bodyPr anchor="b"/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9600" y="894944"/>
            <a:ext cx="10972800" cy="400591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CA" dirty="0" smtClean="0"/>
              <a:t>Sub headline copy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63454"/>
            <a:ext cx="5384800" cy="446271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63454"/>
            <a:ext cx="5384800" cy="446271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9600" y="1294891"/>
            <a:ext cx="1097280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063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FD8E-2D8F-4E5A-8E5E-E096FFCBBB01}" type="datetimeFigureOut">
              <a:rPr lang="en-CA" smtClean="0"/>
              <a:t>2017-12-26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860A-56B3-444F-8134-E8DE0618A7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2020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FD8E-2D8F-4E5A-8E5E-E096FFCBBB01}" type="datetimeFigureOut">
              <a:rPr lang="en-CA" smtClean="0"/>
              <a:t>2017-12-26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860A-56B3-444F-8134-E8DE0618A7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64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FD8E-2D8F-4E5A-8E5E-E096FFCBBB01}" type="datetimeFigureOut">
              <a:rPr lang="en-CA" smtClean="0"/>
              <a:t>2017-12-26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860A-56B3-444F-8134-E8DE0618A7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7422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FD8E-2D8F-4E5A-8E5E-E096FFCBBB01}" type="datetimeFigureOut">
              <a:rPr lang="en-CA" smtClean="0"/>
              <a:t>2017-12-26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860A-56B3-444F-8134-E8DE0618A7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0899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FD8E-2D8F-4E5A-8E5E-E096FFCBBB01}" type="datetimeFigureOut">
              <a:rPr lang="en-CA" smtClean="0"/>
              <a:t>2017-12-26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860A-56B3-444F-8134-E8DE0618A7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7032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FD8E-2D8F-4E5A-8E5E-E096FFCBBB01}" type="datetimeFigureOut">
              <a:rPr lang="en-CA" smtClean="0"/>
              <a:t>2017-12-26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860A-56B3-444F-8134-E8DE0618A7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1865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FD8E-2D8F-4E5A-8E5E-E096FFCBBB01}" type="datetimeFigureOut">
              <a:rPr lang="en-CA" smtClean="0"/>
              <a:t>2017-12-26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860A-56B3-444F-8134-E8DE0618A7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387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FD8E-2D8F-4E5A-8E5E-E096FFCBBB01}" type="datetimeFigureOut">
              <a:rPr lang="en-CA" smtClean="0"/>
              <a:t>2017-12-26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860A-56B3-444F-8134-E8DE0618A7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0267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5FD8E-2D8F-4E5A-8E5E-E096FFCBBB01}" type="datetimeFigureOut">
              <a:rPr lang="en-CA" smtClean="0"/>
              <a:t>2017-12-26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3860A-56B3-444F-8134-E8DE0618A7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90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Collective Visioning, SPT, and </a:t>
            </a:r>
            <a:r>
              <a:rPr lang="en-US" dirty="0" err="1" smtClean="0"/>
              <a:t>Hyperstitional</a:t>
            </a:r>
            <a:r>
              <a:rPr lang="en-US" dirty="0" smtClean="0"/>
              <a:t> Disruption in Organizations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Adam Cowart</a:t>
            </a:r>
          </a:p>
          <a:p>
            <a:r>
              <a:rPr lang="en-CA" dirty="0" smtClean="0"/>
              <a:t>December 15, 2017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05181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1" y="895102"/>
            <a:ext cx="8229600" cy="509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01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622" y="1097744"/>
            <a:ext cx="7707086" cy="480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13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7881" y="1475117"/>
            <a:ext cx="8232919" cy="465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3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584476"/>
            <a:ext cx="8307238" cy="46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95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0378" y="1584325"/>
            <a:ext cx="7487728" cy="45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46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 </a:t>
            </a:r>
            <a:r>
              <a:rPr lang="en-US" dirty="0" smtClean="0"/>
              <a:t>Fluency: Critical Framework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589" y="1690688"/>
            <a:ext cx="5094822" cy="458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56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Presencing Theatre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Body-based learning for sensing and articulating the current reality and “exploring emerging future possibilities”.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657" y="2910450"/>
            <a:ext cx="3634686" cy="27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6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SPT Exercises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10 Minutes Dance</a:t>
            </a:r>
          </a:p>
          <a:p>
            <a:pPr lvl="1"/>
            <a:r>
              <a:rPr lang="en-US" dirty="0" smtClean="0"/>
              <a:t>Lie on the floor. Over the course of 10 minutes, move to a standing position, letting your body dictate movement. </a:t>
            </a:r>
          </a:p>
          <a:p>
            <a:pPr lvl="1"/>
            <a:r>
              <a:rPr lang="en-US" dirty="0" smtClean="0"/>
              <a:t>NOT your brain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The Village</a:t>
            </a:r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Iteration: Walk or “run” (no backwards) through space</a:t>
            </a:r>
          </a:p>
          <a:p>
            <a:pPr lvl="1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Iteration: Allow sitting</a:t>
            </a:r>
          </a:p>
          <a:p>
            <a:pPr lvl="1"/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Iteration: Acknowledgement of others – make eye contact, pause, bow, eye meet again, move 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698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SPT Exercises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“Stuck” Individual</a:t>
            </a:r>
          </a:p>
          <a:p>
            <a:pPr lvl="1"/>
            <a:r>
              <a:rPr lang="en-US" dirty="0" smtClean="0"/>
              <a:t>Think of where personally or professionally you are “stuck”</a:t>
            </a:r>
          </a:p>
          <a:p>
            <a:pPr lvl="1"/>
            <a:r>
              <a:rPr lang="en-US" dirty="0" smtClean="0"/>
              <a:t>Allow your body to take on a shape/posture that embodies this “stuck”. </a:t>
            </a:r>
          </a:p>
          <a:p>
            <a:pPr lvl="1"/>
            <a:r>
              <a:rPr lang="en-US" dirty="0" smtClean="0"/>
              <a:t>Clarify</a:t>
            </a:r>
          </a:p>
          <a:p>
            <a:pPr lvl="1"/>
            <a:r>
              <a:rPr lang="en-US" dirty="0" smtClean="0"/>
              <a:t>Create posture 2 for “unstuck”</a:t>
            </a:r>
          </a:p>
          <a:p>
            <a:pPr lvl="1"/>
            <a:r>
              <a:rPr lang="en-US" dirty="0" smtClean="0"/>
              <a:t>Clarify</a:t>
            </a:r>
          </a:p>
          <a:p>
            <a:pPr lvl="1"/>
            <a:r>
              <a:rPr lang="en-US" dirty="0" smtClean="0"/>
              <a:t>Allow body to discover the path from gesture 1 to gesture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“Stuck” Group Exercise</a:t>
            </a:r>
          </a:p>
          <a:p>
            <a:pPr lvl="1"/>
            <a:r>
              <a:rPr lang="en-US" dirty="0" smtClean="0"/>
              <a:t>Follow all steps of “Stuck” Individual exercise</a:t>
            </a:r>
          </a:p>
          <a:p>
            <a:pPr lvl="1"/>
            <a:r>
              <a:rPr lang="en-US" dirty="0" smtClean="0"/>
              <a:t>For gesture 1, position others in group around you, to create a group “stuck” sculpture</a:t>
            </a:r>
          </a:p>
          <a:p>
            <a:pPr lvl="1"/>
            <a:r>
              <a:rPr lang="en-US" dirty="0" smtClean="0"/>
              <a:t>Clarify gesture, then allow body to trigger movement, ultimately ending in gesture 2</a:t>
            </a:r>
          </a:p>
          <a:p>
            <a:pPr lvl="1"/>
            <a:r>
              <a:rPr lang="en-US" dirty="0" smtClean="0"/>
              <a:t>Once complete, allow moment of clarity, then each person in group says the first word that comes to mind (“stuck” goes last)</a:t>
            </a:r>
          </a:p>
        </p:txBody>
      </p:sp>
    </p:spTree>
    <p:extLst>
      <p:ext uri="{BB962C8B-B14F-4D97-AF65-F5344CB8AC3E}">
        <p14:creationId xmlns:p14="http://schemas.microsoft.com/office/powerpoint/2010/main" val="1530439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SPT “Stuck System” Mapping Exercise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Name the “Players” in the System – Name Tags for each player</a:t>
            </a:r>
          </a:p>
          <a:p>
            <a:r>
              <a:rPr lang="en-US" dirty="0"/>
              <a:t>One at a time, a player enters and explores space before taking a position and a posture/gesture</a:t>
            </a:r>
          </a:p>
          <a:p>
            <a:r>
              <a:rPr lang="en-US" dirty="0"/>
              <a:t>Once all players have chosen their position, there is a moment of collective clarification</a:t>
            </a:r>
          </a:p>
          <a:p>
            <a:r>
              <a:rPr lang="en-US" dirty="0"/>
              <a:t>Then “dance” begins</a:t>
            </a:r>
          </a:p>
          <a:p>
            <a:r>
              <a:rPr lang="en-US" dirty="0"/>
              <a:t>Movement continues for several minutes until each “Player” reaches a final resting space</a:t>
            </a:r>
          </a:p>
          <a:p>
            <a:r>
              <a:rPr lang="en-US" dirty="0"/>
              <a:t>Each player then says one word – whatever comes into mind first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Whole System Dance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30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Presencing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“Theory U has come to be understood in three primary ways: first, as a framework; second, as a method for leading profound change; and third, as a way of being.”</a:t>
            </a:r>
          </a:p>
          <a:p>
            <a:r>
              <a:rPr lang="en-US" dirty="0"/>
              <a:t>“</a:t>
            </a:r>
            <a:r>
              <a:rPr lang="en-US" dirty="0" err="1"/>
              <a:t>Presencing</a:t>
            </a:r>
            <a:r>
              <a:rPr lang="en-US" dirty="0"/>
              <a:t> is about rooting down into the present, where </a:t>
            </a:r>
            <a:r>
              <a:rPr lang="en-US" b="1" dirty="0"/>
              <a:t>the future already exists</a:t>
            </a:r>
            <a:r>
              <a:rPr lang="en-US" dirty="0"/>
              <a:t>.”</a:t>
            </a:r>
          </a:p>
          <a:p>
            <a:pPr lvl="1"/>
            <a:r>
              <a:rPr lang="en-US" dirty="0"/>
              <a:t>Self awareness – not only of self but your emerging, potential self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Definition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002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Algorithmyth</a:t>
            </a:r>
            <a:r>
              <a:rPr lang="en-US" dirty="0" smtClean="0"/>
              <a:t>/Entangled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9301" y="1503019"/>
            <a:ext cx="7181850" cy="423862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Impact Festival 2017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688" y="3941540"/>
            <a:ext cx="5080149" cy="2830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321" y="1295535"/>
            <a:ext cx="3952875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16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Centre for Quantum Computing 	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2240" y="1584325"/>
            <a:ext cx="6807520" cy="454183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University of Waterloo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140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Causal Layer Analysis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 smtClean="0"/>
              <a:t>Sohail</a:t>
            </a:r>
            <a:r>
              <a:rPr lang="en-US" dirty="0" smtClean="0"/>
              <a:t> </a:t>
            </a:r>
            <a:r>
              <a:rPr lang="en-US" dirty="0" err="1" smtClean="0"/>
              <a:t>Inayatullah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1584325"/>
          <a:ext cx="8229600" cy="4541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5280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Across Space and Time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Particles interacting in such a way that the quantum state of each particle cannot be described independently of each other</a:t>
            </a:r>
          </a:p>
          <a:p>
            <a:r>
              <a:rPr lang="en-US" dirty="0" smtClean="0"/>
              <a:t>“Spooky action at a distance” Einstein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Quantum Entanglement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2628181" y="2648309"/>
          <a:ext cx="2832340" cy="2812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/>
          </p:nvPr>
        </p:nvGraphicFramePr>
        <p:xfrm>
          <a:off x="6691223" y="2728820"/>
          <a:ext cx="2832340" cy="2812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194507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Across Space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97" y="1670495"/>
            <a:ext cx="5149969" cy="4623539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Organizational </a:t>
            </a:r>
            <a:r>
              <a:rPr lang="en-US" dirty="0" err="1" smtClean="0"/>
              <a:t>Sensemaking</a:t>
            </a:r>
            <a:r>
              <a:rPr lang="en-US" dirty="0" smtClean="0"/>
              <a:t>, Quantum Storytelling and Innovation - </a:t>
            </a:r>
            <a:r>
              <a:rPr lang="en-US" dirty="0" err="1" smtClean="0"/>
              <a:t>Tamaraland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34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Hyperstitional</a:t>
            </a:r>
            <a:r>
              <a:rPr lang="en-US" dirty="0" smtClean="0"/>
              <a:t> Processes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Hypersititions</a:t>
            </a:r>
            <a:r>
              <a:rPr lang="en-US" dirty="0"/>
              <a:t> by their very existence as ideas function causally to bring about their own reality… transmuting fictions into truths.” Nick Land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Fiction to Reality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690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Transmutations Across Time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1981200" y="839044"/>
            <a:ext cx="8229600" cy="400591"/>
          </a:xfrm>
        </p:spPr>
        <p:txBody>
          <a:bodyPr/>
          <a:lstStyle/>
          <a:p>
            <a:r>
              <a:rPr lang="en-US" dirty="0" err="1" smtClean="0"/>
              <a:t>Hyperstitional</a:t>
            </a:r>
            <a:r>
              <a:rPr lang="en-US" dirty="0" smtClean="0"/>
              <a:t> Disruptions Across Time: Past Present and Future Time in Innovation Ideation and </a:t>
            </a:r>
            <a:r>
              <a:rPr lang="en-US" dirty="0" err="1" smtClean="0"/>
              <a:t>Hauntology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4261" y="1584325"/>
            <a:ext cx="7483478" cy="45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09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</a:t>
            </a:r>
            <a:r>
              <a:rPr lang="en-US" dirty="0" err="1" smtClean="0"/>
              <a:t>Tamaraland</a:t>
            </a:r>
            <a:r>
              <a:rPr lang="en-US" dirty="0" smtClean="0"/>
              <a:t> to </a:t>
            </a:r>
            <a:r>
              <a:rPr lang="en-US" dirty="0" err="1" smtClean="0"/>
              <a:t>Hauntological</a:t>
            </a:r>
            <a:r>
              <a:rPr lang="en-US" dirty="0" smtClean="0"/>
              <a:t> House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11" y="1584325"/>
            <a:ext cx="3406378" cy="4541838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Living Story or Undead???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004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Profound Need for Change	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7912" y="1584325"/>
            <a:ext cx="7776177" cy="454183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Generative Processes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184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Models of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Cycles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>
              <a:latin typeface="Calibri" panose="020F0502020204030204" pitchFamily="34" charset="0"/>
            </a:endParaRPr>
          </a:p>
          <a:p>
            <a:pPr marL="514350" indent="-514350">
              <a:buFontTx/>
              <a:buAutoNum type="alphaUcPeriod"/>
            </a:pPr>
            <a:r>
              <a:rPr lang="en-US" dirty="0" smtClean="0">
                <a:latin typeface="Calibri" panose="020F0502020204030204" pitchFamily="34" charset="0"/>
              </a:rPr>
              <a:t>Learning by reflecting on the experiences of the past</a:t>
            </a:r>
          </a:p>
          <a:p>
            <a:pPr marL="0" indent="0">
              <a:buNone/>
            </a:pPr>
            <a:r>
              <a:rPr lang="en-US" dirty="0" smtClean="0">
                <a:latin typeface="Calibri" panose="020F0502020204030204" pitchFamily="34" charset="0"/>
              </a:rPr>
              <a:t> </a:t>
            </a:r>
          </a:p>
          <a:p>
            <a:pPr>
              <a:buFontTx/>
              <a:buNone/>
            </a:pPr>
            <a:endParaRPr lang="en-US" dirty="0" smtClean="0">
              <a:latin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en-US" dirty="0" smtClean="0">
                <a:latin typeface="Calibri" panose="020F0502020204030204" pitchFamily="34" charset="0"/>
              </a:rPr>
              <a:t>		</a:t>
            </a:r>
          </a:p>
          <a:p>
            <a:pPr marL="0" indent="0">
              <a:buNone/>
            </a:pPr>
            <a:endParaRPr lang="en-US" dirty="0" smtClean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3045628"/>
            <a:ext cx="4877223" cy="2975106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Calibri" panose="020F0502020204030204" pitchFamily="34" charset="0"/>
              </a:rPr>
              <a:t>B</a:t>
            </a:r>
            <a:r>
              <a:rPr lang="en-US" dirty="0">
                <a:latin typeface="Calibri" panose="020F0502020204030204" pitchFamily="34" charset="0"/>
              </a:rPr>
              <a:t>. Learning </a:t>
            </a:r>
            <a:r>
              <a:rPr lang="en-US" dirty="0" smtClean="0">
                <a:latin typeface="Calibri" panose="020F0502020204030204" pitchFamily="34" charset="0"/>
              </a:rPr>
              <a:t>(and acting) from </a:t>
            </a:r>
            <a:r>
              <a:rPr lang="en-US" dirty="0">
                <a:latin typeface="Calibri" panose="020F0502020204030204" pitchFamily="34" charset="0"/>
              </a:rPr>
              <a:t>the future as it emerges (</a:t>
            </a:r>
            <a:r>
              <a:rPr lang="en-US" dirty="0" err="1">
                <a:latin typeface="Calibri" panose="020F0502020204030204" pitchFamily="34" charset="0"/>
              </a:rPr>
              <a:t>presencing</a:t>
            </a:r>
            <a:r>
              <a:rPr lang="en-US" dirty="0">
                <a:latin typeface="Calibri" panose="020F0502020204030204" pitchFamily="34" charset="0"/>
              </a:rPr>
              <a:t>)</a:t>
            </a:r>
          </a:p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1" y="3097449"/>
            <a:ext cx="3450635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24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Journey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Theory U</a:t>
            </a:r>
            <a:endParaRPr lang="en-US" dirty="0"/>
          </a:p>
        </p:txBody>
      </p:sp>
      <p:pic>
        <p:nvPicPr>
          <p:cNvPr id="5" name="Picture 37" descr="u.g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701" y="1584325"/>
            <a:ext cx="6398599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1"/>
          <p:cNvSpPr>
            <a:spLocks/>
          </p:cNvSpPr>
          <p:nvPr/>
        </p:nvSpPr>
        <p:spPr bwMode="auto">
          <a:xfrm>
            <a:off x="2155166" y="1645009"/>
            <a:ext cx="2362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>
            <a:spAutoFit/>
          </a:bodyPr>
          <a:lstStyle/>
          <a:p>
            <a:pPr marL="39688" algn="ctr" fontAlgn="base">
              <a:spcBef>
                <a:spcPts val="115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Downloading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past patterns</a:t>
            </a:r>
            <a:endParaRPr lang="en-US" sz="2000" dirty="0">
              <a:solidFill>
                <a:srgbClr val="000000"/>
              </a:solidFill>
              <a:latin typeface="Calibri" pitchFamily="34" charset="0"/>
              <a:ea typeface="ヒラギノ角ゴ ProN W3" pitchFamily="-65" charset="-128"/>
              <a:cs typeface="Calibri" pitchFamily="34" charset="0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2286000" y="2296873"/>
            <a:ext cx="2209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 fontAlgn="base">
              <a:spcBef>
                <a:spcPts val="115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suspending</a:t>
            </a:r>
          </a:p>
        </p:txBody>
      </p:sp>
      <p:sp>
        <p:nvSpPr>
          <p:cNvPr id="8" name="Rectangle 6"/>
          <p:cNvSpPr>
            <a:spLocks/>
          </p:cNvSpPr>
          <p:nvPr/>
        </p:nvSpPr>
        <p:spPr bwMode="auto">
          <a:xfrm>
            <a:off x="2057400" y="3762136"/>
            <a:ext cx="2209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 fontAlgn="base">
              <a:spcBef>
                <a:spcPts val="1150"/>
              </a:spcBef>
              <a:spcAft>
                <a:spcPct val="0"/>
              </a:spcAft>
            </a:pPr>
            <a:r>
              <a:rPr lang="en-US" sz="2000" b="1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redirecting</a:t>
            </a:r>
          </a:p>
        </p:txBody>
      </p:sp>
      <p:sp>
        <p:nvSpPr>
          <p:cNvPr id="9" name="Rectangle 7"/>
          <p:cNvSpPr>
            <a:spLocks/>
          </p:cNvSpPr>
          <p:nvPr/>
        </p:nvSpPr>
        <p:spPr bwMode="auto">
          <a:xfrm>
            <a:off x="2438400" y="5227398"/>
            <a:ext cx="2209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 fontAlgn="base">
              <a:spcBef>
                <a:spcPts val="1150"/>
              </a:spcBef>
              <a:spcAft>
                <a:spcPct val="0"/>
              </a:spcAft>
            </a:pPr>
            <a:r>
              <a:rPr lang="en-US" sz="2000" b="1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letting go</a:t>
            </a:r>
          </a:p>
        </p:txBody>
      </p:sp>
      <p:sp>
        <p:nvSpPr>
          <p:cNvPr id="10" name="Rectangle 11"/>
          <p:cNvSpPr>
            <a:spLocks/>
          </p:cNvSpPr>
          <p:nvPr/>
        </p:nvSpPr>
        <p:spPr bwMode="auto">
          <a:xfrm>
            <a:off x="1828800" y="2884248"/>
            <a:ext cx="2895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 fontAlgn="base">
              <a:spcBef>
                <a:spcPts val="115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Seeing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with fresh eyes</a:t>
            </a:r>
            <a:endParaRPr lang="en-US" sz="2000" i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2"/>
          <p:cNvSpPr>
            <a:spLocks/>
          </p:cNvSpPr>
          <p:nvPr/>
        </p:nvSpPr>
        <p:spPr bwMode="auto">
          <a:xfrm>
            <a:off x="2133600" y="4349511"/>
            <a:ext cx="22098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 fontAlgn="base">
              <a:spcBef>
                <a:spcPts val="115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Sensing 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from the field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12" name="Rectangle 13"/>
          <p:cNvSpPr>
            <a:spLocks/>
          </p:cNvSpPr>
          <p:nvPr/>
        </p:nvSpPr>
        <p:spPr bwMode="auto">
          <a:xfrm>
            <a:off x="7086600" y="2884248"/>
            <a:ext cx="3200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 fontAlgn="base">
              <a:spcBef>
                <a:spcPts val="115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Prototyping 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 new by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b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linking head, heart, hand</a:t>
            </a:r>
            <a:endParaRPr lang="en-US" sz="2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5"/>
          <p:cNvSpPr>
            <a:spLocks/>
          </p:cNvSpPr>
          <p:nvPr/>
        </p:nvSpPr>
        <p:spPr bwMode="auto">
          <a:xfrm>
            <a:off x="7010400" y="4349511"/>
            <a:ext cx="2438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 fontAlgn="base">
              <a:spcBef>
                <a:spcPts val="115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Crystallizing 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vision and intention</a:t>
            </a:r>
            <a:endParaRPr lang="en-US" sz="2000" i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6"/>
          <p:cNvSpPr>
            <a:spLocks/>
          </p:cNvSpPr>
          <p:nvPr/>
        </p:nvSpPr>
        <p:spPr bwMode="auto">
          <a:xfrm>
            <a:off x="7620000" y="2296873"/>
            <a:ext cx="2209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 fontAlgn="base">
              <a:spcBef>
                <a:spcPts val="1150"/>
              </a:spcBef>
              <a:spcAft>
                <a:spcPct val="0"/>
              </a:spcAft>
            </a:pPr>
            <a:r>
              <a:rPr lang="en-US" sz="2000" b="1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embodying</a:t>
            </a:r>
          </a:p>
        </p:txBody>
      </p:sp>
      <p:sp>
        <p:nvSpPr>
          <p:cNvPr id="15" name="Rectangle 17"/>
          <p:cNvSpPr>
            <a:spLocks/>
          </p:cNvSpPr>
          <p:nvPr/>
        </p:nvSpPr>
        <p:spPr bwMode="auto">
          <a:xfrm>
            <a:off x="7239000" y="3762136"/>
            <a:ext cx="2209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 fontAlgn="base">
              <a:spcBef>
                <a:spcPts val="1150"/>
              </a:spcBef>
              <a:spcAft>
                <a:spcPct val="0"/>
              </a:spcAft>
            </a:pPr>
            <a:r>
              <a:rPr lang="en-US" sz="2000" b="1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enacting</a:t>
            </a:r>
          </a:p>
        </p:txBody>
      </p:sp>
      <p:sp>
        <p:nvSpPr>
          <p:cNvPr id="16" name="Rectangle 18"/>
          <p:cNvSpPr>
            <a:spLocks/>
          </p:cNvSpPr>
          <p:nvPr/>
        </p:nvSpPr>
        <p:spPr bwMode="auto">
          <a:xfrm>
            <a:off x="6553200" y="5227398"/>
            <a:ext cx="2209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 fontAlgn="base">
              <a:spcBef>
                <a:spcPts val="1150"/>
              </a:spcBef>
              <a:spcAft>
                <a:spcPct val="0"/>
              </a:spcAft>
            </a:pPr>
            <a:r>
              <a:rPr lang="en-US" sz="2000" b="1">
                <a:solidFill>
                  <a:srgbClr val="000090"/>
                </a:solidFill>
                <a:latin typeface="Calibri" pitchFamily="34" charset="0"/>
                <a:cs typeface="Calibri" pitchFamily="34" charset="0"/>
              </a:rPr>
              <a:t>letting come</a:t>
            </a:r>
          </a:p>
        </p:txBody>
      </p:sp>
      <p:sp>
        <p:nvSpPr>
          <p:cNvPr id="17" name="Rectangle 19"/>
          <p:cNvSpPr>
            <a:spLocks/>
          </p:cNvSpPr>
          <p:nvPr/>
        </p:nvSpPr>
        <p:spPr bwMode="auto">
          <a:xfrm>
            <a:off x="4114800" y="5927486"/>
            <a:ext cx="3200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 fontAlgn="base">
              <a:spcBef>
                <a:spcPts val="115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Presencing 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connecting to Source</a:t>
            </a:r>
            <a:endParaRPr lang="en-US" sz="2000" i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>
            <a:spLocks/>
          </p:cNvSpPr>
          <p:nvPr/>
        </p:nvSpPr>
        <p:spPr bwMode="auto">
          <a:xfrm>
            <a:off x="6934200" y="1604183"/>
            <a:ext cx="3733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>
            <a:spAutoFit/>
          </a:bodyPr>
          <a:lstStyle/>
          <a:p>
            <a:pPr marL="3968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Performing 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by </a:t>
            </a:r>
            <a:b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operating from the whole</a:t>
            </a:r>
            <a:endParaRPr lang="en-US" sz="2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26"/>
          <p:cNvSpPr>
            <a:spLocks/>
          </p:cNvSpPr>
          <p:nvPr/>
        </p:nvSpPr>
        <p:spPr bwMode="auto">
          <a:xfrm>
            <a:off x="1485900" y="4756150"/>
            <a:ext cx="9144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77236" bIns="38100" anchor="ctr">
            <a:spAutoFit/>
          </a:bodyPr>
          <a:lstStyle/>
          <a:p>
            <a:pPr marL="381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VoF</a:t>
            </a:r>
            <a:endParaRPr lang="en-US" sz="2400" i="1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8"/>
          <p:cNvSpPr>
            <a:spLocks/>
          </p:cNvSpPr>
          <p:nvPr/>
        </p:nvSpPr>
        <p:spPr bwMode="auto">
          <a:xfrm>
            <a:off x="5269644" y="4570596"/>
            <a:ext cx="890713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77236" bIns="38100" anchor="ctr">
            <a:spAutoFit/>
          </a:bodyPr>
          <a:lstStyle/>
          <a:p>
            <a:pPr marL="381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DDAF19"/>
                </a:solidFill>
                <a:latin typeface="Calibri" pitchFamily="34" charset="0"/>
                <a:cs typeface="Calibri" pitchFamily="34" charset="0"/>
              </a:rPr>
              <a:t>Open </a:t>
            </a:r>
          </a:p>
          <a:p>
            <a:pPr marL="381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DDAF19"/>
                </a:solidFill>
                <a:latin typeface="Calibri" pitchFamily="34" charset="0"/>
                <a:cs typeface="Calibri" pitchFamily="34" charset="0"/>
              </a:rPr>
              <a:t>Will</a:t>
            </a:r>
          </a:p>
        </p:txBody>
      </p:sp>
      <p:sp>
        <p:nvSpPr>
          <p:cNvPr id="21" name="Rectangle 25"/>
          <p:cNvSpPr>
            <a:spLocks/>
          </p:cNvSpPr>
          <p:nvPr/>
        </p:nvSpPr>
        <p:spPr bwMode="auto">
          <a:xfrm>
            <a:off x="1485900" y="3492500"/>
            <a:ext cx="9144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77236" bIns="38100" anchor="ctr">
            <a:spAutoFit/>
          </a:bodyPr>
          <a:lstStyle/>
          <a:p>
            <a:pPr marL="381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VoC</a:t>
            </a:r>
            <a:endParaRPr lang="en-US" sz="2400" i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9"/>
          <p:cNvSpPr>
            <a:spLocks/>
          </p:cNvSpPr>
          <p:nvPr/>
        </p:nvSpPr>
        <p:spPr bwMode="auto">
          <a:xfrm>
            <a:off x="5269644" y="3308533"/>
            <a:ext cx="890713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77236" bIns="38100" anchor="ctr">
            <a:spAutoFit/>
          </a:bodyPr>
          <a:lstStyle/>
          <a:p>
            <a:pPr marL="381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DDAF19"/>
                </a:solidFill>
                <a:latin typeface="Calibri" pitchFamily="34" charset="0"/>
                <a:cs typeface="Calibri" pitchFamily="34" charset="0"/>
              </a:rPr>
              <a:t>Open </a:t>
            </a:r>
          </a:p>
          <a:p>
            <a:pPr marL="381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DDAF19"/>
                </a:solidFill>
                <a:latin typeface="Calibri" pitchFamily="34" charset="0"/>
                <a:cs typeface="Calibri" pitchFamily="34" charset="0"/>
              </a:rPr>
              <a:t>Heart</a:t>
            </a:r>
          </a:p>
        </p:txBody>
      </p:sp>
      <p:sp>
        <p:nvSpPr>
          <p:cNvPr id="23" name="Rectangle 24"/>
          <p:cNvSpPr>
            <a:spLocks/>
          </p:cNvSpPr>
          <p:nvPr/>
        </p:nvSpPr>
        <p:spPr bwMode="auto">
          <a:xfrm>
            <a:off x="1508125" y="2228850"/>
            <a:ext cx="8699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77236" bIns="38100" anchor="ctr">
            <a:spAutoFit/>
          </a:bodyPr>
          <a:lstStyle/>
          <a:p>
            <a:pPr marL="381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Calibri" pitchFamily="34" charset="0"/>
                <a:cs typeface="Calibri" pitchFamily="34" charset="0"/>
              </a:rPr>
              <a:t>VoJ</a:t>
            </a:r>
            <a:endParaRPr lang="en-US" sz="2400" i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/>
          </p:cNvSpPr>
          <p:nvPr/>
        </p:nvSpPr>
        <p:spPr bwMode="auto">
          <a:xfrm>
            <a:off x="5269644" y="2044883"/>
            <a:ext cx="890713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77236" bIns="38100" anchor="ctr">
            <a:spAutoFit/>
          </a:bodyPr>
          <a:lstStyle/>
          <a:p>
            <a:pPr marL="381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DDAF19"/>
                </a:solidFill>
                <a:latin typeface="Calibri" pitchFamily="34" charset="0"/>
                <a:cs typeface="Calibri" pitchFamily="34" charset="0"/>
              </a:rPr>
              <a:t>Open </a:t>
            </a:r>
          </a:p>
          <a:p>
            <a:pPr marL="381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DDAF19"/>
                </a:solidFill>
                <a:latin typeface="Calibri" pitchFamily="34" charset="0"/>
                <a:cs typeface="Calibri" pitchFamily="34" charset="0"/>
              </a:rPr>
              <a:t>Mind</a:t>
            </a:r>
          </a:p>
        </p:txBody>
      </p:sp>
    </p:spTree>
    <p:extLst>
      <p:ext uri="{BB962C8B-B14F-4D97-AF65-F5344CB8AC3E}">
        <p14:creationId xmlns:p14="http://schemas.microsoft.com/office/powerpoint/2010/main" val="202310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Pathology of </a:t>
            </a:r>
            <a:r>
              <a:rPr lang="en-US" dirty="0" err="1" smtClean="0"/>
              <a:t>Absencing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Anti-Journey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1" t="14612" r="-2699" b="4549"/>
          <a:stretch/>
        </p:blipFill>
        <p:spPr>
          <a:xfrm>
            <a:off x="1769875" y="1699405"/>
            <a:ext cx="8567641" cy="413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93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Process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Translating Theory U to Multiplicity</a:t>
            </a:r>
            <a:endParaRPr lang="en-US" dirty="0"/>
          </a:p>
        </p:txBody>
      </p:sp>
      <p:pic>
        <p:nvPicPr>
          <p:cNvPr id="5" name="Picture 37" descr="u.g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322" y="1584325"/>
            <a:ext cx="6398599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1"/>
          <p:cNvSpPr>
            <a:spLocks/>
          </p:cNvSpPr>
          <p:nvPr/>
        </p:nvSpPr>
        <p:spPr bwMode="auto">
          <a:xfrm>
            <a:off x="1981200" y="1937110"/>
            <a:ext cx="2362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>
            <a:spAutoFit/>
          </a:bodyPr>
          <a:lstStyle/>
          <a:p>
            <a:pPr marL="39688" algn="ctr" fontAlgn="base">
              <a:spcBef>
                <a:spcPts val="115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Old Language</a:t>
            </a:r>
            <a:endParaRPr lang="en-US" sz="2000" dirty="0">
              <a:solidFill>
                <a:srgbClr val="000000"/>
              </a:solidFill>
              <a:latin typeface="Calibri" pitchFamily="34" charset="0"/>
              <a:ea typeface="ヒラギノ角ゴ ProN W3" pitchFamily="-65" charset="-128"/>
              <a:cs typeface="Calibri" pitchFamily="34" charset="0"/>
            </a:endParaRPr>
          </a:p>
        </p:txBody>
      </p:sp>
      <p:sp>
        <p:nvSpPr>
          <p:cNvPr id="7" name="Rectangle 21"/>
          <p:cNvSpPr>
            <a:spLocks/>
          </p:cNvSpPr>
          <p:nvPr/>
        </p:nvSpPr>
        <p:spPr bwMode="auto">
          <a:xfrm>
            <a:off x="1988221" y="3563145"/>
            <a:ext cx="2362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>
            <a:spAutoFit/>
          </a:bodyPr>
          <a:lstStyle/>
          <a:p>
            <a:pPr marL="39688" algn="ctr" fontAlgn="base">
              <a:spcBef>
                <a:spcPts val="115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Old Frustrations</a:t>
            </a:r>
            <a:endParaRPr lang="en-US" sz="2000" dirty="0">
              <a:solidFill>
                <a:srgbClr val="000000"/>
              </a:solidFill>
              <a:latin typeface="Calibri" pitchFamily="34" charset="0"/>
              <a:ea typeface="ヒラギノ角ゴ ProN W3" pitchFamily="-65" charset="-128"/>
              <a:cs typeface="Calibri" pitchFamily="34" charset="0"/>
            </a:endParaRPr>
          </a:p>
        </p:txBody>
      </p:sp>
      <p:sp>
        <p:nvSpPr>
          <p:cNvPr id="8" name="Rectangle 21"/>
          <p:cNvSpPr>
            <a:spLocks/>
          </p:cNvSpPr>
          <p:nvPr/>
        </p:nvSpPr>
        <p:spPr bwMode="auto">
          <a:xfrm>
            <a:off x="1988221" y="5147335"/>
            <a:ext cx="2362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>
            <a:spAutoFit/>
          </a:bodyPr>
          <a:lstStyle/>
          <a:p>
            <a:pPr marL="39688" algn="ctr" fontAlgn="base">
              <a:spcBef>
                <a:spcPts val="115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Old Images</a:t>
            </a:r>
            <a:endParaRPr lang="en-US" sz="2000" dirty="0">
              <a:solidFill>
                <a:srgbClr val="000000"/>
              </a:solidFill>
              <a:latin typeface="Calibri" pitchFamily="34" charset="0"/>
              <a:ea typeface="ヒラギノ角ゴ ProN W3" pitchFamily="-65" charset="-128"/>
              <a:cs typeface="Calibri" pitchFamily="34" charset="0"/>
            </a:endParaRPr>
          </a:p>
        </p:txBody>
      </p:sp>
      <p:sp>
        <p:nvSpPr>
          <p:cNvPr id="9" name="Rectangle 21"/>
          <p:cNvSpPr>
            <a:spLocks/>
          </p:cNvSpPr>
          <p:nvPr/>
        </p:nvSpPr>
        <p:spPr bwMode="auto">
          <a:xfrm>
            <a:off x="7290758" y="5147335"/>
            <a:ext cx="2362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>
            <a:spAutoFit/>
          </a:bodyPr>
          <a:lstStyle/>
          <a:p>
            <a:pPr marL="39688" algn="ctr" fontAlgn="base">
              <a:spcBef>
                <a:spcPts val="115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New Images</a:t>
            </a:r>
            <a:endParaRPr lang="en-US" sz="2000" dirty="0">
              <a:solidFill>
                <a:srgbClr val="000000"/>
              </a:solidFill>
              <a:latin typeface="Calibri" pitchFamily="34" charset="0"/>
              <a:ea typeface="ヒラギノ角ゴ ProN W3" pitchFamily="-65" charset="-128"/>
              <a:cs typeface="Calibri" pitchFamily="34" charset="0"/>
            </a:endParaRPr>
          </a:p>
        </p:txBody>
      </p:sp>
      <p:sp>
        <p:nvSpPr>
          <p:cNvPr id="10" name="Rectangle 21"/>
          <p:cNvSpPr>
            <a:spLocks/>
          </p:cNvSpPr>
          <p:nvPr/>
        </p:nvSpPr>
        <p:spPr bwMode="auto">
          <a:xfrm>
            <a:off x="7290758" y="3741933"/>
            <a:ext cx="2362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>
            <a:spAutoFit/>
          </a:bodyPr>
          <a:lstStyle/>
          <a:p>
            <a:pPr marL="39688" algn="ctr" fontAlgn="base">
              <a:spcBef>
                <a:spcPts val="115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New Opportunities</a:t>
            </a:r>
            <a:endParaRPr lang="en-US" sz="2000" dirty="0">
              <a:solidFill>
                <a:srgbClr val="000000"/>
              </a:solidFill>
              <a:latin typeface="Calibri" pitchFamily="34" charset="0"/>
              <a:ea typeface="ヒラギノ角ゴ ProN W3" pitchFamily="-65" charset="-128"/>
              <a:cs typeface="Calibri" pitchFamily="34" charset="0"/>
            </a:endParaRPr>
          </a:p>
        </p:txBody>
      </p:sp>
      <p:sp>
        <p:nvSpPr>
          <p:cNvPr id="11" name="Rectangle 21"/>
          <p:cNvSpPr>
            <a:spLocks/>
          </p:cNvSpPr>
          <p:nvPr/>
        </p:nvSpPr>
        <p:spPr bwMode="auto">
          <a:xfrm>
            <a:off x="7290758" y="1941902"/>
            <a:ext cx="2362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>
            <a:spAutoFit/>
          </a:bodyPr>
          <a:lstStyle/>
          <a:p>
            <a:pPr marL="39688" algn="ctr" fontAlgn="base">
              <a:spcBef>
                <a:spcPts val="115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New Language</a:t>
            </a:r>
            <a:endParaRPr lang="en-US" sz="2000" dirty="0">
              <a:solidFill>
                <a:srgbClr val="000000"/>
              </a:solidFill>
              <a:latin typeface="Calibri" pitchFamily="34" charset="0"/>
              <a:ea typeface="ヒラギノ角ゴ ProN W3" pitchFamily="-65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153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Fragmentation of Dominant Narrative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7458" y="1730478"/>
            <a:ext cx="8445910" cy="421803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Common Ground of the Past, Current State, (Shared) Future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191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629" y="1007270"/>
            <a:ext cx="8948057" cy="484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12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2325</TotalTime>
  <Words>664</Words>
  <Application>Microsoft Office PowerPoint</Application>
  <PresentationFormat>Widescreen</PresentationFormat>
  <Paragraphs>117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ヒラギノ角ゴ ProN W3</vt:lpstr>
      <vt:lpstr>Office Theme</vt:lpstr>
      <vt:lpstr>Collective Visioning, SPT, and Hyperstitional Disruption in Organizations</vt:lpstr>
      <vt:lpstr>What is Presencing? </vt:lpstr>
      <vt:lpstr>Profound Need for Change </vt:lpstr>
      <vt:lpstr>Two Models of Learning</vt:lpstr>
      <vt:lpstr>The Journey</vt:lpstr>
      <vt:lpstr>Pathology of Absencing</vt:lpstr>
      <vt:lpstr>Core Process</vt:lpstr>
      <vt:lpstr>Fragmentation of Dominant Narrative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Vision Fluency: Critical Framework</vt:lpstr>
      <vt:lpstr>Social Presencing Theatre</vt:lpstr>
      <vt:lpstr>SPT Exercises</vt:lpstr>
      <vt:lpstr>SPT Exercises</vt:lpstr>
      <vt:lpstr>SPT “Stuck System” Mapping Exercise</vt:lpstr>
      <vt:lpstr>Algorithmyth/Entangled</vt:lpstr>
      <vt:lpstr>Centre for Quantum Computing  </vt:lpstr>
      <vt:lpstr>Causal Layer Analysis</vt:lpstr>
      <vt:lpstr>Connecting Across Space and Time </vt:lpstr>
      <vt:lpstr>Across Space</vt:lpstr>
      <vt:lpstr>Hyperstitional Processes</vt:lpstr>
      <vt:lpstr>Transmutations Across Time</vt:lpstr>
      <vt:lpstr>From Tamaraland to Hauntological House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Collective Visioning, SPT, and Hyperstitional Disruption in Organizations</dc:title>
  <dc:creator>Adam</dc:creator>
  <cp:lastModifiedBy>Adam</cp:lastModifiedBy>
  <cp:revision>3</cp:revision>
  <dcterms:created xsi:type="dcterms:W3CDTF">2017-12-25T01:21:18Z</dcterms:created>
  <dcterms:modified xsi:type="dcterms:W3CDTF">2017-12-26T22:46:30Z</dcterms:modified>
</cp:coreProperties>
</file>